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UI/images/logo.png" ContentType="image/.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e9a4faa1d4ad4669" Type="http://schemas.microsoft.com/office/2007/relationships/ui/extensibility" Target="customUI/customUI14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2"/>
  </p:notesMasterIdLst>
  <p:sldIdLst>
    <p:sldId id="256" r:id="rId5"/>
    <p:sldId id="262" r:id="rId6"/>
    <p:sldId id="266" r:id="rId7"/>
    <p:sldId id="264" r:id="rId8"/>
    <p:sldId id="263" r:id="rId9"/>
    <p:sldId id="265" r:id="rId10"/>
    <p:sldId id="270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350" r:id="rId24"/>
    <p:sldId id="352" r:id="rId25"/>
    <p:sldId id="281" r:id="rId26"/>
    <p:sldId id="280" r:id="rId27"/>
    <p:sldId id="294" r:id="rId28"/>
    <p:sldId id="351" r:id="rId29"/>
    <p:sldId id="282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3" r:id="rId39"/>
    <p:sldId id="292" r:id="rId40"/>
    <p:sldId id="349" r:id="rId41"/>
  </p:sldIdLst>
  <p:sldSz cx="18295938" cy="10290175"/>
  <p:notesSz cx="6858000" cy="9144000"/>
  <p:defaultTextStyle>
    <a:defPPr>
      <a:defRPr lang="de-DE"/>
    </a:defPPr>
    <a:lvl1pPr marL="0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1pPr>
    <a:lvl2pPr marL="670190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2pPr>
    <a:lvl3pPr marL="1340375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3pPr>
    <a:lvl4pPr marL="2010565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4pPr>
    <a:lvl5pPr marL="2680752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5pPr>
    <a:lvl6pPr marL="3350942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6pPr>
    <a:lvl7pPr marL="4021129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7pPr>
    <a:lvl8pPr marL="4691317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8pPr>
    <a:lvl9pPr marL="5361506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10CF0776-D0D9-46F0-AB87-A51BC96DCA78}">
          <p14:sldIdLst>
            <p14:sldId id="256"/>
            <p14:sldId id="262"/>
          </p14:sldIdLst>
        </p14:section>
        <p14:section name="Welcome!" id="{EE012976-0CBA-47CB-9521-945B7C8F220D}">
          <p14:sldIdLst>
            <p14:sldId id="266"/>
            <p14:sldId id="264"/>
            <p14:sldId id="263"/>
          </p14:sldIdLst>
        </p14:section>
        <p14:section name="Format of this course" id="{4E09A742-6D0E-45D7-BC0D-DCC9D139FD56}">
          <p14:sldIdLst>
            <p14:sldId id="265"/>
            <p14:sldId id="270"/>
            <p14:sldId id="267"/>
            <p14:sldId id="268"/>
            <p14:sldId id="269"/>
          </p14:sldIdLst>
        </p14:section>
        <p14:section name="Lectures" id="{E391BAF5-718F-4B85-B251-857819DD9696}">
          <p14:sldIdLst>
            <p14:sldId id="271"/>
            <p14:sldId id="272"/>
            <p14:sldId id="273"/>
            <p14:sldId id="274"/>
            <p14:sldId id="275"/>
            <p14:sldId id="276"/>
          </p14:sldIdLst>
        </p14:section>
        <p14:section name="Exercises" id="{BC585F09-137C-445C-9C79-9D9F611FC0FC}">
          <p14:sldIdLst>
            <p14:sldId id="277"/>
            <p14:sldId id="278"/>
          </p14:sldIdLst>
        </p14:section>
        <p14:section name="Project work" id="{2527C5B2-8D07-4599-AA13-43CF7AF28992}">
          <p14:sldIdLst>
            <p14:sldId id="279"/>
            <p14:sldId id="350"/>
            <p14:sldId id="352"/>
            <p14:sldId id="281"/>
            <p14:sldId id="280"/>
            <p14:sldId id="294"/>
            <p14:sldId id="351"/>
          </p14:sldIdLst>
        </p14:section>
        <p14:section name="Deadlines" id="{30A35855-A668-49D3-BF6D-F871E3843214}">
          <p14:sldIdLst>
            <p14:sldId id="282"/>
            <p14:sldId id="284"/>
            <p14:sldId id="285"/>
            <p14:sldId id="286"/>
          </p14:sldIdLst>
        </p14:section>
        <p14:section name="Grading" id="{84C42ACD-7D46-47F2-98A8-589BB74F5A73}">
          <p14:sldIdLst>
            <p14:sldId id="287"/>
            <p14:sldId id="288"/>
            <p14:sldId id="289"/>
            <p14:sldId id="290"/>
            <p14:sldId id="291"/>
            <p14:sldId id="293"/>
            <p14:sldId id="292"/>
          </p14:sldIdLst>
        </p14:section>
        <p14:section name="Thank you" id="{79EA941E-16A9-490F-BE2B-BDF261F0A701}">
          <p14:sldIdLst>
            <p14:sldId id="3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42" userDrawn="1">
          <p15:clr>
            <a:srgbClr val="A4A3A4"/>
          </p15:clr>
        </p15:guide>
        <p15:guide id="2" pos="57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596"/>
    <a:srgbClr val="F18800"/>
    <a:srgbClr val="A2BB0A"/>
    <a:srgbClr val="404040"/>
    <a:srgbClr val="BFBFBF"/>
    <a:srgbClr val="4E89BA"/>
    <a:srgbClr val="4A4D53"/>
    <a:srgbClr val="006EB7"/>
    <a:srgbClr val="00A8AC"/>
    <a:srgbClr val="00A1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0" autoAdjust="0"/>
    <p:restoredTop sz="90225" autoAdjust="0"/>
  </p:normalViewPr>
  <p:slideViewPr>
    <p:cSldViewPr snapToGrid="0" showGuides="1">
      <p:cViewPr varScale="1">
        <p:scale>
          <a:sx n="99" d="100"/>
          <a:sy n="99" d="100"/>
        </p:scale>
        <p:origin x="988" y="92"/>
      </p:cViewPr>
      <p:guideLst>
        <p:guide orient="horz" pos="3242"/>
        <p:guide pos="5763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image1.png>
</file>

<file path=ppt/media/image10.png>
</file>

<file path=ppt/media/image11.svg>
</file>

<file path=ppt/media/image12.jpeg>
</file>

<file path=ppt/media/image13.jpeg>
</file>

<file path=ppt/media/image14.wmf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png>
</file>

<file path=ppt/media/image3.jpg>
</file>

<file path=ppt/media/image30.png>
</file>

<file path=ppt/media/image31.svg>
</file>

<file path=ppt/media/image32.png>
</file>

<file path=ppt/media/image33.svg>
</file>

<file path=ppt/media/image34.png>
</file>

<file path=ppt/media/image35.jpeg>
</file>

<file path=ppt/media/image36.jpeg>
</file>

<file path=ppt/media/image37.jpeg>
</file>

<file path=ppt/media/image4.gif>
</file>

<file path=ppt/media/image5.gi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01AE6-A548-4B53-B7AF-2C216BF6FDEC}" type="datetimeFigureOut">
              <a:rPr lang="de-AT" smtClean="0"/>
              <a:t>12.09.2020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AB911-885E-4668-8C6E-9562ABF6240B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425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1pPr>
    <a:lvl2pPr marL="670190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2pPr>
    <a:lvl3pPr marL="1340375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3pPr>
    <a:lvl4pPr marL="2010565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4pPr>
    <a:lvl5pPr marL="2680752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5pPr>
    <a:lvl6pPr marL="3350942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6pPr>
    <a:lvl7pPr marL="4021129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7pPr>
    <a:lvl8pPr marL="4691317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8pPr>
    <a:lvl9pPr marL="5361506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effectLst/>
                <a:latin typeface="Verdana" panose="020B0604030504040204" pitchFamily="34" charset="0"/>
              </a:rPr>
              <a:t>Introduction to the Cloud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0733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37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85980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49208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70516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54534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68551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46086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51225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26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79828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30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07764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13741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4" userDrawn="1">
          <p15:clr>
            <a:srgbClr val="FBAE40"/>
          </p15:clr>
        </p15:guide>
        <p15:guide id="2" pos="5763" userDrawn="1">
          <p15:clr>
            <a:srgbClr val="FBAE40"/>
          </p15:clr>
        </p15:guide>
        <p15:guide id="3" pos="11139" userDrawn="1">
          <p15:clr>
            <a:srgbClr val="FBAE40"/>
          </p15:clr>
        </p15:guide>
        <p15:guide id="4" orient="horz" pos="3240" userDrawn="1">
          <p15:clr>
            <a:srgbClr val="FBAE40"/>
          </p15:clr>
        </p15:guide>
        <p15:guide id="7" orient="horz" pos="1200" userDrawn="1">
          <p15:clr>
            <a:srgbClr val="FBAE40"/>
          </p15:clr>
        </p15:guide>
        <p15:guide id="8" orient="horz" pos="2108" userDrawn="1">
          <p15:clr>
            <a:srgbClr val="FBAE40"/>
          </p15:clr>
        </p15:guide>
        <p15:guide id="9" orient="horz" pos="165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" y="0"/>
            <a:ext cx="18295234" cy="1029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381339"/>
            <a:ext cx="8205494" cy="590931"/>
          </a:xfrm>
        </p:spPr>
        <p:txBody>
          <a:bodyPr/>
          <a:lstStyle>
            <a:lvl1pPr>
              <a:defRPr lang="de-AT" sz="36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834211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8">
          <p15:clr>
            <a:srgbClr val="FBAE40"/>
          </p15:clr>
        </p15:guide>
        <p15:guide id="2" orient="horz" pos="4650">
          <p15:clr>
            <a:srgbClr val="FBAE40"/>
          </p15:clr>
        </p15:guide>
        <p15:guide id="3" orient="horz" pos="5872">
          <p15:clr>
            <a:srgbClr val="FBAE40"/>
          </p15:clr>
        </p15:guide>
        <p15:guide id="4" orient="horz" pos="392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383845" y="12598399"/>
            <a:ext cx="4425800" cy="7366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09650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872">
          <p15:clr>
            <a:srgbClr val="FBAE40"/>
          </p15:clr>
        </p15:guide>
        <p15:guide id="2" orient="horz" pos="605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906155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- Engine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9587" cy="10286999"/>
          </a:xfrm>
          <a:prstGeom prst="rect">
            <a:avLst/>
          </a:prstGeom>
        </p:spPr>
      </p:pic>
      <p:pic>
        <p:nvPicPr>
          <p:cNvPr id="7" name="Grafik 6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E6BB59F8-1846-4345-B32C-6B90C7F14B2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9587" cy="10286999"/>
          </a:xfrm>
          <a:prstGeom prst="rect">
            <a:avLst/>
          </a:prstGeom>
        </p:spPr>
      </p:pic>
      <p:sp>
        <p:nvSpPr>
          <p:cNvPr id="5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05197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2" userDrawn="1">
          <p15:clr>
            <a:srgbClr val="FBAE40"/>
          </p15:clr>
        </p15:guide>
        <p15:guide id="2" pos="5763" userDrawn="1">
          <p15:clr>
            <a:srgbClr val="FBAE40"/>
          </p15:clr>
        </p15:guide>
        <p15:guide id="3" pos="1113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FH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3" y="2289600"/>
            <a:ext cx="17037217" cy="701731"/>
          </a:xfrm>
        </p:spPr>
        <p:txBody>
          <a:bodyPr/>
          <a:lstStyle>
            <a:lvl1pPr>
              <a:defRPr lang="de-DE" sz="44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218" y="3384000"/>
            <a:ext cx="15237059" cy="602035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600">
                <a:solidFill>
                  <a:schemeClr val="bg1"/>
                </a:solidFill>
              </a:defRPr>
            </a:lvl3pPr>
            <a:lvl4pPr>
              <a:defRPr sz="3600">
                <a:solidFill>
                  <a:schemeClr val="bg1"/>
                </a:solidFill>
              </a:defRPr>
            </a:lvl4pPr>
            <a:lvl5pPr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04E2E1A-8DC9-42DC-963F-859DB6D66120}"/>
              </a:ext>
            </a:extLst>
          </p:cNvPr>
          <p:cNvCxnSpPr/>
          <p:nvPr userDrawn="1"/>
        </p:nvCxnSpPr>
        <p:spPr>
          <a:xfrm>
            <a:off x="3151764" y="9404355"/>
            <a:ext cx="0" cy="297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27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weiß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1" y="2289600"/>
            <a:ext cx="17023568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219" y="3384003"/>
            <a:ext cx="15223409" cy="6142137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8496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778529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383845" y="12598399"/>
            <a:ext cx="4425800" cy="7366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144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872" userDrawn="1">
          <p15:clr>
            <a:srgbClr val="FBAE40"/>
          </p15:clr>
        </p15:guide>
        <p15:guide id="2" orient="horz" pos="605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5" name="Diagrammplatzhalter 4">
            <a:extLst>
              <a:ext uri="{FF2B5EF4-FFF2-40B4-BE49-F238E27FC236}">
                <a16:creationId xmlns:a16="http://schemas.microsoft.com/office/drawing/2014/main" id="{072CAFA5-82DE-42E8-AA70-A46D80D8F2AA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1656145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endParaRPr lang="de-AT" dirty="0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3F3CC8DB-CB69-4880-9506-69AA3571545C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063860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778529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375392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" y="0"/>
            <a:ext cx="18295234" cy="1029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381339"/>
            <a:ext cx="8205494" cy="590931"/>
          </a:xfrm>
        </p:spPr>
        <p:txBody>
          <a:bodyPr/>
          <a:lstStyle>
            <a:lvl1pPr>
              <a:defRPr lang="de-AT" sz="36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76845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8" userDrawn="1">
          <p15:clr>
            <a:srgbClr val="FBAE40"/>
          </p15:clr>
        </p15:guide>
        <p15:guide id="2" orient="horz" pos="4650" userDrawn="1">
          <p15:clr>
            <a:srgbClr val="FBAE40"/>
          </p15:clr>
        </p15:guide>
        <p15:guide id="3" orient="horz" pos="5872" userDrawn="1">
          <p15:clr>
            <a:srgbClr val="FBAE40"/>
          </p15:clr>
        </p15:guide>
        <p15:guide id="4" orient="horz" pos="392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5589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4">
          <p15:clr>
            <a:srgbClr val="FBAE40"/>
          </p15:clr>
        </p15:guide>
        <p15:guide id="2" pos="5763">
          <p15:clr>
            <a:srgbClr val="FBAE40"/>
          </p15:clr>
        </p15:guide>
        <p15:guide id="3" pos="11139">
          <p15:clr>
            <a:srgbClr val="FBAE40"/>
          </p15:clr>
        </p15:guide>
        <p15:guide id="4" orient="horz" pos="3240">
          <p15:clr>
            <a:srgbClr val="FBAE40"/>
          </p15:clr>
        </p15:guide>
        <p15:guide id="7" orient="horz" pos="1200">
          <p15:clr>
            <a:srgbClr val="FBAE40"/>
          </p15:clr>
        </p15:guide>
        <p15:guide id="8" orient="horz" pos="2108">
          <p15:clr>
            <a:srgbClr val="FBAE40"/>
          </p15:clr>
        </p15:guide>
        <p15:guide id="9" orient="horz" pos="165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7DC3FED-648D-4FB7-8622-2FC0B364B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95" y="2598702"/>
            <a:ext cx="15780246" cy="53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/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30715D-7763-420A-97D8-555A3E99E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9607" y="3433829"/>
            <a:ext cx="13240731" cy="5686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5D3D2B-85ED-4CC2-9A19-332A5163F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60532" y="9537469"/>
            <a:ext cx="6174880" cy="547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Organisationseinheit | 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CE736E-EFE1-47CD-BFBF-E18FB857B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21754" y="9537699"/>
            <a:ext cx="4116257" cy="546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104DB-FD90-4C1D-8FD8-954015846B85}" type="slidenum">
              <a:rPr lang="de-AT" smtClean="0"/>
              <a:t>‹#›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1347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65" r:id="rId3"/>
    <p:sldLayoutId id="2147483650" r:id="rId4"/>
    <p:sldLayoutId id="2147483652" r:id="rId5"/>
    <p:sldLayoutId id="2147483711" r:id="rId6"/>
    <p:sldLayoutId id="2147483713" r:id="rId7"/>
    <p:sldLayoutId id="2147483712" r:id="rId8"/>
    <p:sldLayoutId id="2147483726" r:id="rId9"/>
    <p:sldLayoutId id="2147483727" r:id="rId10"/>
    <p:sldLayoutId id="2147483728" r:id="rId11"/>
    <p:sldLayoutId id="2147483729" r:id="rId12"/>
  </p:sldLayoutIdLst>
  <p:hf hdr="0" dt="0"/>
  <p:txStyles>
    <p:titleStyle>
      <a:lvl1pPr algn="l" defTabSz="1322888" rtl="0" eaLnBrk="1" latinLnBrk="0" hangingPunct="1">
        <a:lnSpc>
          <a:spcPct val="90000"/>
        </a:lnSpc>
        <a:spcBef>
          <a:spcPct val="0"/>
        </a:spcBef>
        <a:buNone/>
        <a:defRPr lang="de-AT" sz="3182" b="1" kern="1200" smtClean="0">
          <a:solidFill>
            <a:schemeClr val="tx1">
              <a:lumMod val="75000"/>
              <a:lumOff val="25000"/>
            </a:schemeClr>
          </a:solidFill>
          <a:latin typeface="+mj-lt"/>
          <a:ea typeface="Verdana" panose="020B0604030504040204" pitchFamily="34" charset="0"/>
          <a:cs typeface="+mj-cs"/>
        </a:defRPr>
      </a:lvl1pPr>
    </p:titleStyle>
    <p:bodyStyle>
      <a:lvl1pPr marL="330722" indent="-330722" algn="l" defTabSz="1322888" rtl="0" eaLnBrk="1" latinLnBrk="0" hangingPunct="1">
        <a:lnSpc>
          <a:spcPct val="90000"/>
        </a:lnSpc>
        <a:spcBef>
          <a:spcPts val="1446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992166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653608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315054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976498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637940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6pPr>
      <a:lvl7pPr marL="4299386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7pPr>
      <a:lvl8pPr marL="4960830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8pPr>
      <a:lvl9pPr marL="5622274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1pPr>
      <a:lvl2pPr marL="661446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2pPr>
      <a:lvl3pPr marL="1322888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3pPr>
      <a:lvl4pPr marL="198433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4pPr>
      <a:lvl5pPr marL="2645776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5pPr>
      <a:lvl6pPr marL="3307220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6pPr>
      <a:lvl7pPr marL="396866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7pPr>
      <a:lvl8pPr marL="4630108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8pPr>
      <a:lvl9pPr marL="529155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060" userDrawn="1">
          <p15:clr>
            <a:srgbClr val="F26B43"/>
          </p15:clr>
        </p15:guide>
        <p15:guide id="2" pos="11207" userDrawn="1">
          <p15:clr>
            <a:srgbClr val="F26B43"/>
          </p15:clr>
        </p15:guide>
        <p15:guide id="3" pos="386" userDrawn="1">
          <p15:clr>
            <a:srgbClr val="F26B43"/>
          </p15:clr>
        </p15:guide>
        <p15:guide id="4" pos="5763" userDrawn="1">
          <p15:clr>
            <a:srgbClr val="F26B43"/>
          </p15:clr>
        </p15:guide>
        <p15:guide id="5" orient="horz" pos="1336" userDrawn="1">
          <p15:clr>
            <a:srgbClr val="F26B43"/>
          </p15:clr>
        </p15:guide>
        <p15:guide id="6" orient="horz" pos="1504" userDrawn="1">
          <p15:clr>
            <a:srgbClr val="F26B43"/>
          </p15:clr>
        </p15:guide>
        <p15:guide id="7" pos="2018" userDrawn="1">
          <p15:clr>
            <a:srgbClr val="F26B43"/>
          </p15:clr>
        </p15:guide>
        <p15:guide id="8" orient="horz" pos="5726" userDrawn="1">
          <p15:clr>
            <a:srgbClr val="F26B43"/>
          </p15:clr>
        </p15:guide>
        <p15:guide id="9" pos="2222" userDrawn="1">
          <p15:clr>
            <a:srgbClr val="F26B43"/>
          </p15:clr>
        </p15:guide>
        <p15:guide id="10" pos="610" userDrawn="1">
          <p15:clr>
            <a:srgbClr val="F26B43"/>
          </p15:clr>
        </p15:guide>
        <p15:guide id="11" orient="horz" pos="520" userDrawn="1">
          <p15:clr>
            <a:srgbClr val="F26B43"/>
          </p15:clr>
        </p15:guide>
        <p15:guide id="12" pos="1168" userDrawn="1">
          <p15:clr>
            <a:srgbClr val="F26B43"/>
          </p15:clr>
        </p15:guide>
        <p15:guide id="14" pos="2282" userDrawn="1">
          <p15:clr>
            <a:srgbClr val="F26B43"/>
          </p15:clr>
        </p15:guide>
        <p15:guide id="15" orient="horz" pos="2244" userDrawn="1">
          <p15:clr>
            <a:srgbClr val="F26B43"/>
          </p15:clr>
        </p15:guide>
        <p15:guide id="16" orient="horz" pos="1926" userDrawn="1">
          <p15:clr>
            <a:srgbClr val="F26B43"/>
          </p15:clr>
        </p15:guide>
        <p15:guide id="17" orient="horz" pos="1200" userDrawn="1">
          <p15:clr>
            <a:srgbClr val="F26B43"/>
          </p15:clr>
        </p15:guide>
        <p15:guide id="18" orient="horz" pos="2152" userDrawn="1">
          <p15:clr>
            <a:srgbClr val="F26B43"/>
          </p15:clr>
        </p15:guide>
        <p15:guide id="19" orient="horz" pos="1680" userDrawn="1">
          <p15:clr>
            <a:srgbClr val="F26B43"/>
          </p15:clr>
        </p15:guide>
        <p15:guide id="20" orient="horz" pos="17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peterwenz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jpeg"/><Relationship Id="rId4" Type="http://schemas.openxmlformats.org/officeDocument/2006/relationships/hyperlink" Target="mailto:peter.wenzl@edu.fh-campuswien.ac.at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hyperlink" Target="mailto:janos.pasztor@edu.fh-campuswien.ac.at" TargetMode="External"/><Relationship Id="rId5" Type="http://schemas.openxmlformats.org/officeDocument/2006/relationships/hyperlink" Target="https://www.linkedin.com/in/janoszen/" TargetMode="External"/><Relationship Id="rId4" Type="http://schemas.openxmlformats.org/officeDocument/2006/relationships/hyperlink" Target="https://pasztor.at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86979-3245-43E2-835F-16D29B10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79" y="2291517"/>
            <a:ext cx="16883628" cy="701731"/>
          </a:xfrm>
        </p:spPr>
        <p:txBody>
          <a:bodyPr/>
          <a:lstStyle/>
          <a:p>
            <a:r>
              <a:rPr lang="de-DE" dirty="0"/>
              <a:t>Cloud Computing Fall 2020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8647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9"/>
    </mc:Choice>
    <mc:Fallback xmlns="">
      <p:transition spd="slow" advTm="263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520F6E0-E079-440E-B4A1-DDBF3CADF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D2FB88-ECBE-4B69-BCF1-441A1C107B7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10</a:t>
            </a:fld>
            <a:endParaRPr lang="de-A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02D19C-CA81-4342-B7DC-4219F7617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9068" y="2045765"/>
            <a:ext cx="9237801" cy="6757140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D5BD9BC8-9055-4469-90DA-A01A688BFF9E}"/>
              </a:ext>
            </a:extLst>
          </p:cNvPr>
          <p:cNvSpPr/>
          <p:nvPr/>
        </p:nvSpPr>
        <p:spPr>
          <a:xfrm rot="5400000">
            <a:off x="6892605" y="2763208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AEBD577-F02C-4F0F-BDE7-BB077E6B83D3}"/>
              </a:ext>
            </a:extLst>
          </p:cNvPr>
          <p:cNvSpPr/>
          <p:nvPr/>
        </p:nvSpPr>
        <p:spPr>
          <a:xfrm rot="5400000">
            <a:off x="6892605" y="3243268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2313E6ED-0C7E-4E7C-A209-7EF984A6B7B5}"/>
              </a:ext>
            </a:extLst>
          </p:cNvPr>
          <p:cNvSpPr/>
          <p:nvPr/>
        </p:nvSpPr>
        <p:spPr>
          <a:xfrm rot="5400000">
            <a:off x="6892604" y="4346033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475AA94-A1A1-42DB-B2AC-E767F8ECC81C}"/>
              </a:ext>
            </a:extLst>
          </p:cNvPr>
          <p:cNvSpPr/>
          <p:nvPr/>
        </p:nvSpPr>
        <p:spPr>
          <a:xfrm rot="5400000">
            <a:off x="6892604" y="5214483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0A8556D0-19FD-4E3A-8562-EC5EB19F74EF}"/>
              </a:ext>
            </a:extLst>
          </p:cNvPr>
          <p:cNvSpPr/>
          <p:nvPr/>
        </p:nvSpPr>
        <p:spPr>
          <a:xfrm rot="5400000">
            <a:off x="6892604" y="5958280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51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6338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/Mohammad </a:t>
            </a:r>
            <a:r>
              <a:rPr lang="en-US" sz="1400" dirty="0" err="1">
                <a:solidFill>
                  <a:schemeClr val="bg1"/>
                </a:solidFill>
              </a:rPr>
              <a:t>Shahhosseini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528359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32D3B0-D4ED-47B6-AFC6-5DBB0140D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127" y="1369070"/>
            <a:ext cx="8829685" cy="7731039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22752E15-FA07-4B49-99F1-90D07E0BE27E}"/>
              </a:ext>
            </a:extLst>
          </p:cNvPr>
          <p:cNvSpPr/>
          <p:nvPr/>
        </p:nvSpPr>
        <p:spPr>
          <a:xfrm rot="5400000">
            <a:off x="10370008" y="181435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ED50364-4284-4856-A953-B8F57B970DCE}"/>
              </a:ext>
            </a:extLst>
          </p:cNvPr>
          <p:cNvSpPr/>
          <p:nvPr/>
        </p:nvSpPr>
        <p:spPr>
          <a:xfrm rot="5400000">
            <a:off x="9603428" y="181435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073CF6A1-7D6A-4120-981B-325B927150E5}"/>
              </a:ext>
            </a:extLst>
          </p:cNvPr>
          <p:cNvSpPr/>
          <p:nvPr/>
        </p:nvSpPr>
        <p:spPr>
          <a:xfrm rot="5400000">
            <a:off x="8725519" y="181435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80942407-773C-4FA2-9AE0-1CCE6CFA6C8A}"/>
              </a:ext>
            </a:extLst>
          </p:cNvPr>
          <p:cNvSpPr/>
          <p:nvPr/>
        </p:nvSpPr>
        <p:spPr>
          <a:xfrm rot="5400000">
            <a:off x="7802144" y="1814356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4760EABB-B8E9-4511-9A08-A039DF568FF8}"/>
              </a:ext>
            </a:extLst>
          </p:cNvPr>
          <p:cNvSpPr/>
          <p:nvPr/>
        </p:nvSpPr>
        <p:spPr>
          <a:xfrm rot="5400000">
            <a:off x="7237824" y="2509414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B38287A4-2878-44B7-B581-719261AF3DC3}"/>
              </a:ext>
            </a:extLst>
          </p:cNvPr>
          <p:cNvSpPr/>
          <p:nvPr/>
        </p:nvSpPr>
        <p:spPr>
          <a:xfrm rot="5400000">
            <a:off x="8004404" y="5347059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959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578CDF-3300-4691-8D62-9C55B3830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6531" y="2376345"/>
            <a:ext cx="7302875" cy="5537485"/>
          </a:xfrm>
          <a:prstGeom prst="rect">
            <a:avLst/>
          </a:prstGeom>
          <a:ln>
            <a:solidFill>
              <a:srgbClr val="005596"/>
            </a:solidFill>
          </a:ln>
        </p:spPr>
      </p:pic>
    </p:spTree>
    <p:extLst>
      <p:ext uri="{BB962C8B-B14F-4D97-AF65-F5344CB8AC3E}">
        <p14:creationId xmlns:p14="http://schemas.microsoft.com/office/powerpoint/2010/main" val="2239667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40681B-C1A0-43E5-9490-B76A74EFF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520" y="1593921"/>
            <a:ext cx="8962899" cy="7504243"/>
          </a:xfrm>
          <a:prstGeom prst="rect">
            <a:avLst/>
          </a:prstGeom>
          <a:ln>
            <a:solidFill>
              <a:srgbClr val="005596"/>
            </a:solidFill>
          </a:ln>
        </p:spPr>
      </p:pic>
    </p:spTree>
    <p:extLst>
      <p:ext uri="{BB962C8B-B14F-4D97-AF65-F5344CB8AC3E}">
        <p14:creationId xmlns:p14="http://schemas.microsoft.com/office/powerpoint/2010/main" val="3315980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82920-7CF6-4D97-82D9-F8F3BC74E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920" y="1613113"/>
            <a:ext cx="13816098" cy="7552081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628F1E21-0E48-48FD-BD8F-1C2ECCBE4BAF}"/>
              </a:ext>
            </a:extLst>
          </p:cNvPr>
          <p:cNvSpPr/>
          <p:nvPr/>
        </p:nvSpPr>
        <p:spPr>
          <a:xfrm>
            <a:off x="4073208" y="675600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409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535C85-906C-4F4F-A95A-9E8D15CF5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276" y="1594203"/>
            <a:ext cx="13885387" cy="7430852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8FC8EBC8-FA53-4F07-8513-831A594E3AAA}"/>
              </a:ext>
            </a:extLst>
          </p:cNvPr>
          <p:cNvSpPr/>
          <p:nvPr/>
        </p:nvSpPr>
        <p:spPr>
          <a:xfrm rot="10800000">
            <a:off x="2704851" y="2391530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1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333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/John Cameron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24696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F57134-8779-411B-9F28-503889EE7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8D532F-222F-4DCC-A7AA-9BEAC7A74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358" y="1537856"/>
            <a:ext cx="12057222" cy="7426953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A356F9A5-0CEF-4641-8BAA-0FE365E4C7A9}"/>
              </a:ext>
            </a:extLst>
          </p:cNvPr>
          <p:cNvSpPr/>
          <p:nvPr/>
        </p:nvSpPr>
        <p:spPr>
          <a:xfrm rot="10800000">
            <a:off x="6999956" y="3312369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373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442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/Jo </a:t>
            </a:r>
            <a:r>
              <a:rPr lang="en-US" sz="1400" dirty="0" err="1">
                <a:solidFill>
                  <a:schemeClr val="bg1"/>
                </a:solidFill>
              </a:rPr>
              <a:t>Szczepanska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452043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6B71E3-F7CE-4892-8714-CE869FB7C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466CC1-4EE1-44AA-8CF9-5EC58DA7F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Welcome!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Format of this course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Lectures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Exercises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Project work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Deadlines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Grading</a:t>
            </a:r>
          </a:p>
        </p:txBody>
      </p:sp>
    </p:spTree>
    <p:extLst>
      <p:ext uri="{BB962C8B-B14F-4D97-AF65-F5344CB8AC3E}">
        <p14:creationId xmlns:p14="http://schemas.microsoft.com/office/powerpoint/2010/main" val="230038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6"/>
    </mc:Choice>
    <mc:Fallback xmlns="">
      <p:transition spd="slow" advTm="468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1BBAA5-4DA0-4552-9F9F-240950F96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C1BE7E-6B6E-4174-86D0-EB7F9512F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999" y="1618938"/>
            <a:ext cx="5821941" cy="758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844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C02E35-D5F0-4E14-9B12-2B1F41B1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B9CD42-F2F1-422B-A785-29C9CCD22314}"/>
              </a:ext>
            </a:extLst>
          </p:cNvPr>
          <p:cNvSpPr txBox="1"/>
          <p:nvPr/>
        </p:nvSpPr>
        <p:spPr>
          <a:xfrm>
            <a:off x="6984319" y="4214067"/>
            <a:ext cx="4327301" cy="18620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500" dirty="0"/>
              <a:t>20 €</a:t>
            </a:r>
          </a:p>
        </p:txBody>
      </p:sp>
    </p:spTree>
    <p:extLst>
      <p:ext uri="{BB962C8B-B14F-4D97-AF65-F5344CB8AC3E}">
        <p14:creationId xmlns:p14="http://schemas.microsoft.com/office/powerpoint/2010/main" val="3709804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C02E35-D5F0-4E14-9B12-2B1F41B1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D619B56-D588-49FD-809B-80716DABC73A}"/>
              </a:ext>
            </a:extLst>
          </p:cNvPr>
          <p:cNvGrpSpPr/>
          <p:nvPr/>
        </p:nvGrpSpPr>
        <p:grpSpPr>
          <a:xfrm>
            <a:off x="4191921" y="2385548"/>
            <a:ext cx="9912096" cy="5519078"/>
            <a:chOff x="4191610" y="2763134"/>
            <a:chExt cx="9912096" cy="5519078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9451967E-5807-4B3F-9216-5FC0AD7A5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447885" y="6026172"/>
              <a:ext cx="9400167" cy="225604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6B0D9F67-D541-4375-8789-0203084D62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191610" y="2763134"/>
              <a:ext cx="9912096" cy="2762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40504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C02E35-D5F0-4E14-9B12-2B1F41B1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E8B17AD6-FB6F-4A21-B735-5C48428682B1}"/>
              </a:ext>
            </a:extLst>
          </p:cNvPr>
          <p:cNvGrpSpPr/>
          <p:nvPr/>
        </p:nvGrpSpPr>
        <p:grpSpPr>
          <a:xfrm>
            <a:off x="3494665" y="4961976"/>
            <a:ext cx="4947436" cy="2638826"/>
            <a:chOff x="3494665" y="4961976"/>
            <a:chExt cx="4947436" cy="263882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8625202-9029-4B19-950A-427B9DEAD72F}"/>
                </a:ext>
              </a:extLst>
            </p:cNvPr>
            <p:cNvSpPr/>
            <p:nvPr/>
          </p:nvSpPr>
          <p:spPr>
            <a:xfrm>
              <a:off x="3622014" y="4961976"/>
              <a:ext cx="4820087" cy="2266269"/>
            </a:xfrm>
            <a:prstGeom prst="rect">
              <a:avLst/>
            </a:prstGeom>
            <a:noFill/>
            <a:ln w="38100">
              <a:solidFill>
                <a:srgbClr val="00559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867650E-FC7A-4B83-A908-52E5DD859C3E}"/>
                </a:ext>
              </a:extLst>
            </p:cNvPr>
            <p:cNvSpPr txBox="1"/>
            <p:nvPr/>
          </p:nvSpPr>
          <p:spPr>
            <a:xfrm>
              <a:off x="3494665" y="7200692"/>
              <a:ext cx="19080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Instance Pool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EEBEE78-1501-4F9A-9DD3-F4E98AB3E722}"/>
              </a:ext>
            </a:extLst>
          </p:cNvPr>
          <p:cNvSpPr txBox="1"/>
          <p:nvPr/>
        </p:nvSpPr>
        <p:spPr>
          <a:xfrm>
            <a:off x="10348175" y="4130877"/>
            <a:ext cx="3792827" cy="2588652"/>
          </a:xfrm>
          <a:prstGeom prst="rect">
            <a:avLst/>
          </a:prstGeom>
          <a:solidFill>
            <a:schemeClr val="bg1"/>
          </a:solidFill>
          <a:ln w="38100">
            <a:solidFill>
              <a:srgbClr val="005596"/>
            </a:solidFill>
          </a:ln>
        </p:spPr>
        <p:txBody>
          <a:bodyPr wrap="square" rtlCol="0" anchor="b">
            <a:noAutofit/>
          </a:bodyPr>
          <a:lstStyle/>
          <a:p>
            <a:pPr algn="ctr"/>
            <a:r>
              <a:rPr lang="en-US" dirty="0">
                <a:solidFill>
                  <a:srgbClr val="005596"/>
                </a:solidFill>
              </a:rPr>
              <a:t>Monitoring VM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94D52C4-8717-4F95-8592-F8BCD55C5DB7}"/>
              </a:ext>
            </a:extLst>
          </p:cNvPr>
          <p:cNvCxnSpPr>
            <a:cxnSpLocks/>
            <a:stCxn id="24" idx="1"/>
            <a:endCxn id="11" idx="2"/>
          </p:cNvCxnSpPr>
          <p:nvPr/>
        </p:nvCxnSpPr>
        <p:spPr>
          <a:xfrm rot="10800000" flipV="1">
            <a:off x="7543647" y="5878641"/>
            <a:ext cx="3130640" cy="695459"/>
          </a:xfrm>
          <a:prstGeom prst="bentConnector4">
            <a:avLst>
              <a:gd name="adj1" fmla="val 17140"/>
              <a:gd name="adj2" fmla="val 158796"/>
            </a:avLst>
          </a:prstGeom>
          <a:ln w="76200">
            <a:solidFill>
              <a:srgbClr val="F188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24391119-6430-4F8C-AD47-B5CE49C66B81}"/>
              </a:ext>
            </a:extLst>
          </p:cNvPr>
          <p:cNvCxnSpPr>
            <a:cxnSpLocks/>
            <a:stCxn id="24" idx="1"/>
            <a:endCxn id="9" idx="2"/>
          </p:cNvCxnSpPr>
          <p:nvPr/>
        </p:nvCxnSpPr>
        <p:spPr>
          <a:xfrm rot="10800000" flipV="1">
            <a:off x="6033677" y="5878641"/>
            <a:ext cx="4640611" cy="695459"/>
          </a:xfrm>
          <a:prstGeom prst="bentConnector4">
            <a:avLst>
              <a:gd name="adj1" fmla="val 11597"/>
              <a:gd name="adj2" fmla="val 159722"/>
            </a:avLst>
          </a:prstGeom>
          <a:ln w="76200">
            <a:solidFill>
              <a:srgbClr val="F188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46B41608-FF30-4205-AA32-9E4AEF191B31}"/>
              </a:ext>
            </a:extLst>
          </p:cNvPr>
          <p:cNvCxnSpPr>
            <a:cxnSpLocks/>
            <a:stCxn id="24" idx="1"/>
            <a:endCxn id="7" idx="2"/>
          </p:cNvCxnSpPr>
          <p:nvPr/>
        </p:nvCxnSpPr>
        <p:spPr>
          <a:xfrm rot="10800000" flipV="1">
            <a:off x="4523705" y="5878641"/>
            <a:ext cx="6150582" cy="695459"/>
          </a:xfrm>
          <a:prstGeom prst="bentConnector4">
            <a:avLst>
              <a:gd name="adj1" fmla="val 8776"/>
              <a:gd name="adj2" fmla="val 160648"/>
            </a:avLst>
          </a:prstGeom>
          <a:ln w="76200">
            <a:solidFill>
              <a:srgbClr val="F188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72D0735-D1E7-4F63-8717-AB3F36791CC7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>
            <a:off x="12084523" y="5878642"/>
            <a:ext cx="262926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BBC947C-1127-4383-8E57-31C390C87BFE}"/>
              </a:ext>
            </a:extLst>
          </p:cNvPr>
          <p:cNvCxnSpPr>
            <a:cxnSpLocks/>
            <a:stCxn id="26" idx="0"/>
            <a:endCxn id="41" idx="2"/>
          </p:cNvCxnSpPr>
          <p:nvPr/>
        </p:nvCxnSpPr>
        <p:spPr>
          <a:xfrm flipV="1">
            <a:off x="13052567" y="5212199"/>
            <a:ext cx="0" cy="35563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1099E99-BCE9-4EB0-86CD-676794339908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11379405" y="5212199"/>
            <a:ext cx="0" cy="355638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0D7CBC96-C8EA-48F0-9359-7B5CD2A37B61}"/>
              </a:ext>
            </a:extLst>
          </p:cNvPr>
          <p:cNvCxnSpPr>
            <a:cxnSpLocks/>
            <a:endCxn id="39" idx="1"/>
          </p:cNvCxnSpPr>
          <p:nvPr/>
        </p:nvCxnSpPr>
        <p:spPr>
          <a:xfrm flipV="1">
            <a:off x="8442100" y="4901394"/>
            <a:ext cx="2232187" cy="1544482"/>
          </a:xfrm>
          <a:prstGeom prst="bentConnector3">
            <a:avLst>
              <a:gd name="adj1" fmla="val 50000"/>
            </a:avLst>
          </a:prstGeom>
          <a:ln w="76200">
            <a:solidFill>
              <a:srgbClr val="A2BB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D67B14C2-C5A6-410B-92D1-0B35578619ED}"/>
              </a:ext>
            </a:extLst>
          </p:cNvPr>
          <p:cNvCxnSpPr>
            <a:cxnSpLocks/>
            <a:stCxn id="41" idx="0"/>
          </p:cNvCxnSpPr>
          <p:nvPr/>
        </p:nvCxnSpPr>
        <p:spPr>
          <a:xfrm rot="16200000" flipH="1" flipV="1">
            <a:off x="10167419" y="2865269"/>
            <a:ext cx="1159829" cy="4610467"/>
          </a:xfrm>
          <a:prstGeom prst="bentConnector4">
            <a:avLst>
              <a:gd name="adj1" fmla="val -19710"/>
              <a:gd name="adj2" fmla="val 8586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43DFDF0-9F70-48B9-99C4-878D061BA891}"/>
              </a:ext>
            </a:extLst>
          </p:cNvPr>
          <p:cNvCxnSpPr>
            <a:stCxn id="60" idx="2"/>
            <a:endCxn id="7" idx="0"/>
          </p:cNvCxnSpPr>
          <p:nvPr/>
        </p:nvCxnSpPr>
        <p:spPr>
          <a:xfrm flipH="1">
            <a:off x="4523705" y="4139995"/>
            <a:ext cx="1509971" cy="104318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69316C4-6BD3-4D16-98D5-085B71E4E7D5}"/>
              </a:ext>
            </a:extLst>
          </p:cNvPr>
          <p:cNvCxnSpPr>
            <a:cxnSpLocks/>
            <a:stCxn id="60" idx="2"/>
            <a:endCxn id="9" idx="0"/>
          </p:cNvCxnSpPr>
          <p:nvPr/>
        </p:nvCxnSpPr>
        <p:spPr>
          <a:xfrm>
            <a:off x="6033676" y="4139995"/>
            <a:ext cx="0" cy="104318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2E9544A6-DD53-465A-879B-8ACD943EA950}"/>
              </a:ext>
            </a:extLst>
          </p:cNvPr>
          <p:cNvCxnSpPr>
            <a:cxnSpLocks/>
            <a:stCxn id="60" idx="2"/>
            <a:endCxn id="11" idx="0"/>
          </p:cNvCxnSpPr>
          <p:nvPr/>
        </p:nvCxnSpPr>
        <p:spPr>
          <a:xfrm>
            <a:off x="6033676" y="4139995"/>
            <a:ext cx="1509971" cy="104318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291DD80-8E7D-4A16-AA11-A7136BD86EA0}"/>
              </a:ext>
            </a:extLst>
          </p:cNvPr>
          <p:cNvSpPr txBox="1"/>
          <p:nvPr/>
        </p:nvSpPr>
        <p:spPr>
          <a:xfrm>
            <a:off x="3818587" y="2749077"/>
            <a:ext cx="4430178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Network Load Balancer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FDF63E-A5C5-4109-A132-1F53F7DF472A}"/>
              </a:ext>
            </a:extLst>
          </p:cNvPr>
          <p:cNvSpPr txBox="1"/>
          <p:nvPr/>
        </p:nvSpPr>
        <p:spPr>
          <a:xfrm>
            <a:off x="3818587" y="5183183"/>
            <a:ext cx="1410236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6872A8-728F-4F04-BE23-8AD7A264FD57}"/>
              </a:ext>
            </a:extLst>
          </p:cNvPr>
          <p:cNvSpPr txBox="1"/>
          <p:nvPr/>
        </p:nvSpPr>
        <p:spPr>
          <a:xfrm>
            <a:off x="5328558" y="5183183"/>
            <a:ext cx="1410236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EEDA0B-6E56-4EE3-89F6-3A24AE5AA2F9}"/>
              </a:ext>
            </a:extLst>
          </p:cNvPr>
          <p:cNvSpPr txBox="1"/>
          <p:nvPr/>
        </p:nvSpPr>
        <p:spPr>
          <a:xfrm>
            <a:off x="6838529" y="5183183"/>
            <a:ext cx="1410236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F28AF6-09E4-49FB-A754-1D851AD417C4}"/>
              </a:ext>
            </a:extLst>
          </p:cNvPr>
          <p:cNvSpPr txBox="1"/>
          <p:nvPr/>
        </p:nvSpPr>
        <p:spPr>
          <a:xfrm>
            <a:off x="10674287" y="4590589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321A63-9759-4977-8ADC-756F75D71BC1}"/>
              </a:ext>
            </a:extLst>
          </p:cNvPr>
          <p:cNvSpPr txBox="1"/>
          <p:nvPr/>
        </p:nvSpPr>
        <p:spPr>
          <a:xfrm>
            <a:off x="10674287" y="5567837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Prometheus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1E8B482-969E-4A35-8AD3-7EE85D643107}"/>
              </a:ext>
            </a:extLst>
          </p:cNvPr>
          <p:cNvSpPr txBox="1"/>
          <p:nvPr/>
        </p:nvSpPr>
        <p:spPr>
          <a:xfrm>
            <a:off x="12347449" y="5567837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Grafana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9E7E591-7B92-4CCD-B126-BDF581BC6F93}"/>
              </a:ext>
            </a:extLst>
          </p:cNvPr>
          <p:cNvSpPr txBox="1"/>
          <p:nvPr/>
        </p:nvSpPr>
        <p:spPr>
          <a:xfrm>
            <a:off x="12347449" y="4590589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Autoscaler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044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rules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If you use Terraform, add a Git link in Moodle.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Random solutions will be selected for manual review.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Please be prepared to explain your solution.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If you set up manually, contact us for a review appointment.</a:t>
            </a:r>
          </a:p>
        </p:txBody>
      </p:sp>
    </p:spTree>
    <p:extLst>
      <p:ext uri="{BB962C8B-B14F-4D97-AF65-F5344CB8AC3E}">
        <p14:creationId xmlns:p14="http://schemas.microsoft.com/office/powerpoint/2010/main" val="23953898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Released 5 days after the deadline.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Can be used as a basis for the next sprint.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https://github.com/FH-Cloud-Computing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549667-6142-4F7C-A76B-082CEFF0C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213" y="4014502"/>
            <a:ext cx="7447513" cy="511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88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Deadlines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48308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/Kevin Ku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8450109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October 15: Project Work Sprint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Set up Load Balancer and Instance pool.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Solution will be released on October 20.</a:t>
            </a:r>
          </a:p>
        </p:txBody>
      </p:sp>
    </p:spTree>
    <p:extLst>
      <p:ext uri="{BB962C8B-B14F-4D97-AF65-F5344CB8AC3E}">
        <p14:creationId xmlns:p14="http://schemas.microsoft.com/office/powerpoint/2010/main" val="7500538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November 15: Project Work Sprint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Monitor instances in an instance pool.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Solution will be released on October 20.</a:t>
            </a:r>
          </a:p>
        </p:txBody>
      </p:sp>
    </p:spTree>
    <p:extLst>
      <p:ext uri="{BB962C8B-B14F-4D97-AF65-F5344CB8AC3E}">
        <p14:creationId xmlns:p14="http://schemas.microsoft.com/office/powerpoint/2010/main" val="22873613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December 15: Project Work Sprint 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Full auto-scaling.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Solution will be released on October 20.</a:t>
            </a:r>
          </a:p>
        </p:txBody>
      </p:sp>
    </p:spTree>
    <p:extLst>
      <p:ext uri="{BB962C8B-B14F-4D97-AF65-F5344CB8AC3E}">
        <p14:creationId xmlns:p14="http://schemas.microsoft.com/office/powerpoint/2010/main" val="243791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3739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/Tyler </a:t>
            </a:r>
            <a:r>
              <a:rPr lang="en-US" sz="1400" dirty="0" err="1">
                <a:solidFill>
                  <a:schemeClr val="bg1"/>
                </a:solidFill>
              </a:rPr>
              <a:t>Lastovich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9564657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16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/Annie Spratt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689259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55% written exam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45% project work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(15% per sprint) 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6485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1: Instance Pool &amp; NLB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 for having a working instance pool and NLB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10% for having a fully automated setup using Terraform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2755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2: Monitoring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 for having a working monitoring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 for having a fully automated setup using Terraform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 for implementing the Prometheus service discovery yourself</a:t>
            </a:r>
          </a:p>
        </p:txBody>
      </p:sp>
    </p:spTree>
    <p:extLst>
      <p:ext uri="{BB962C8B-B14F-4D97-AF65-F5344CB8AC3E}">
        <p14:creationId xmlns:p14="http://schemas.microsoft.com/office/powerpoint/2010/main" val="29786056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3: Autoscaling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 for having a working monitoring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 for having a fully automated setup using Terraform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 for implementing the Prometheus service discovery yourself</a:t>
            </a:r>
          </a:p>
        </p:txBody>
      </p:sp>
    </p:spTree>
    <p:extLst>
      <p:ext uri="{BB962C8B-B14F-4D97-AF65-F5344CB8AC3E}">
        <p14:creationId xmlns:p14="http://schemas.microsoft.com/office/powerpoint/2010/main" val="22627996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written exam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45%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project work</a:t>
            </a:r>
          </a:p>
          <a:p>
            <a:pPr lvl="1"/>
            <a:r>
              <a:rPr lang="en-US" sz="3200" dirty="0">
                <a:solidFill>
                  <a:srgbClr val="005596"/>
                </a:solidFill>
              </a:rPr>
              <a:t> </a:t>
            </a: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15%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Sprint 1: Instance Pool &amp; NLB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instance pool and NLB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10%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 having a fully automated setup using Terraform</a:t>
            </a:r>
          </a:p>
          <a:p>
            <a:pPr lvl="1"/>
            <a:r>
              <a:rPr lang="en-US" sz="3200" dirty="0">
                <a:solidFill>
                  <a:srgbClr val="005596"/>
                </a:solidFill>
              </a:rPr>
              <a:t> </a:t>
            </a: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15%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Sprint 2: Monitoring</a:t>
            </a:r>
          </a:p>
          <a:p>
            <a:pPr lvl="2"/>
            <a:r>
              <a:rPr lang="en-US" sz="32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monitoring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implementing the Prometheus service discovery yourself</a:t>
            </a:r>
          </a:p>
          <a:p>
            <a:pPr lvl="1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Sprint 3: Autoscaling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monitoring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implementing the Prometheus service discovery yourself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2"/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42924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100%-90%:	1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89%-80%:	2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79%-70%:	3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69%-60%:	4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60%-0%:	5</a:t>
            </a:r>
          </a:p>
        </p:txBody>
      </p:sp>
    </p:spTree>
    <p:extLst>
      <p:ext uri="{BB962C8B-B14F-4D97-AF65-F5344CB8AC3E}">
        <p14:creationId xmlns:p14="http://schemas.microsoft.com/office/powerpoint/2010/main" val="32792540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1B447F-DF05-4FE4-8554-5FF73C2B7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0FFFD1-0612-4008-9DD1-98DC4A5408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37</a:t>
            </a:fld>
            <a:endParaRPr lang="de-A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FD1F07-F32A-48FE-A50E-39E02937E56F}"/>
              </a:ext>
            </a:extLst>
          </p:cNvPr>
          <p:cNvSpPr txBox="1"/>
          <p:nvPr/>
        </p:nvSpPr>
        <p:spPr>
          <a:xfrm>
            <a:off x="794436" y="9304234"/>
            <a:ext cx="5452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/Wilhelm Gunkel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51119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3A2F54-FA43-4EC1-9652-A444E6BCA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Peter Wenzl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8C0EA-B2A7-4197-8885-5E32F852EB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0849239" cy="7331333"/>
          </a:xfrm>
        </p:spPr>
        <p:txBody>
          <a:bodyPr/>
          <a:lstStyle/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Computer Science Master (Dipl. Ing.)</a:t>
            </a:r>
            <a:br>
              <a:rPr lang="en-US" sz="2800" dirty="0"/>
            </a:br>
            <a:r>
              <a:rPr lang="en-US" sz="2800" dirty="0"/>
              <a:t> TU Wien, 2000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Telecoms Focused Career</a:t>
            </a:r>
          </a:p>
          <a:p>
            <a:pPr lvl="1"/>
            <a:r>
              <a:rPr lang="en-US" sz="2800" dirty="0"/>
              <a:t> Ericsson Austria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mobilkom</a:t>
            </a:r>
            <a:r>
              <a:rPr lang="en-US" sz="2800" dirty="0"/>
              <a:t> Austria</a:t>
            </a:r>
          </a:p>
          <a:p>
            <a:pPr lvl="1"/>
            <a:r>
              <a:rPr lang="en-US" sz="2800" dirty="0"/>
              <a:t> Oracle Austria </a:t>
            </a:r>
            <a:r>
              <a:rPr lang="en-US" sz="2800" dirty="0" err="1"/>
              <a:t>GmBH</a:t>
            </a:r>
            <a:r>
              <a:rPr lang="en-US" sz="2800" dirty="0"/>
              <a:t> (CGBU)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Frequentis</a:t>
            </a:r>
            <a:r>
              <a:rPr lang="en-US" sz="2800" dirty="0"/>
              <a:t> AG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 err="1"/>
              <a:t>Linkedin</a:t>
            </a:r>
            <a:r>
              <a:rPr lang="en-US" sz="2800" dirty="0"/>
              <a:t>: </a:t>
            </a:r>
            <a:r>
              <a:rPr lang="en-US" sz="2800" dirty="0">
                <a:solidFill>
                  <a:srgbClr val="00559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</a:t>
            </a:r>
            <a:r>
              <a:rPr lang="en-US" sz="2800" dirty="0" err="1">
                <a:solidFill>
                  <a:srgbClr val="00559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peterwenzl</a:t>
            </a:r>
            <a:r>
              <a:rPr lang="en-US" sz="2800" dirty="0">
                <a:solidFill>
                  <a:srgbClr val="00559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sz="2800" dirty="0">
              <a:solidFill>
                <a:srgbClr val="005596"/>
              </a:solidFill>
            </a:endParaRP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E-mail: </a:t>
            </a:r>
            <a:r>
              <a:rPr lang="en-US" sz="2800" dirty="0">
                <a:solidFill>
                  <a:srgbClr val="00559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peter.wenzl@edu.fh-campuswien.ac.at</a:t>
            </a:r>
            <a:endParaRPr lang="en-US" sz="2800" dirty="0">
              <a:solidFill>
                <a:srgbClr val="005596"/>
              </a:solidFill>
            </a:endParaRPr>
          </a:p>
        </p:txBody>
      </p:sp>
      <p:pic>
        <p:nvPicPr>
          <p:cNvPr id="1026" name="Picture 2" descr="A photo of Peter Wenzl, a middle aged man with short gray hair and square glasses.">
            <a:extLst>
              <a:ext uri="{FF2B5EF4-FFF2-40B4-BE49-F238E27FC236}">
                <a16:creationId xmlns:a16="http://schemas.microsoft.com/office/drawing/2014/main" id="{C857F467-064B-42F2-93DB-78470DA50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659932" y="1800002"/>
            <a:ext cx="5099006" cy="7349739"/>
          </a:xfrm>
          <a:prstGeom prst="rect">
            <a:avLst/>
          </a:prstGeom>
          <a:noFill/>
          <a:ln>
            <a:solidFill>
              <a:srgbClr val="00559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063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3A2F54-FA43-4EC1-9652-A444E6BCA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Janos Pasztor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8C0EA-B2A7-4197-8885-5E32F852EB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0849239" cy="733133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Software developer and DevOps engineer background </a:t>
            </a:r>
            <a:br>
              <a:rPr lang="en-US" sz="2800" dirty="0"/>
            </a:br>
            <a:r>
              <a:rPr lang="en-US" sz="2800" dirty="0"/>
              <a:t> (10+ years experience)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Cloud Focused Career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Docler</a:t>
            </a:r>
            <a:r>
              <a:rPr lang="en-US" sz="2800" dirty="0"/>
              <a:t> Group</a:t>
            </a:r>
          </a:p>
          <a:p>
            <a:pPr lvl="1"/>
            <a:r>
              <a:rPr lang="en-US" sz="2800" dirty="0"/>
              <a:t> IXOLIT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Entrecloud</a:t>
            </a:r>
            <a:endParaRPr lang="en-US" sz="2800" dirty="0"/>
          </a:p>
          <a:p>
            <a:pPr lvl="1"/>
            <a:r>
              <a:rPr lang="en-US" sz="2800" dirty="0"/>
              <a:t> A1</a:t>
            </a:r>
          </a:p>
          <a:p>
            <a:pPr lvl="1"/>
            <a:r>
              <a:rPr lang="en-US" sz="2800" dirty="0"/>
              <a:t> Deloitte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Certified Kubernetes Application Developer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Website: </a:t>
            </a:r>
            <a:r>
              <a:rPr lang="en-US" sz="2800" dirty="0">
                <a:solidFill>
                  <a:srgbClr val="00559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pasztor.at</a:t>
            </a:r>
            <a:endParaRPr lang="en-US" sz="2800" dirty="0">
              <a:solidFill>
                <a:srgbClr val="005596"/>
              </a:solidFill>
            </a:endParaRP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 err="1"/>
              <a:t>Linkedin</a:t>
            </a:r>
            <a:r>
              <a:rPr lang="en-US" sz="2800" dirty="0"/>
              <a:t>: </a:t>
            </a:r>
            <a:r>
              <a:rPr lang="en-US" sz="2800" dirty="0">
                <a:solidFill>
                  <a:srgbClr val="00559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</a:t>
            </a:r>
            <a:r>
              <a:rPr lang="en-US" sz="2800" dirty="0" err="1">
                <a:solidFill>
                  <a:srgbClr val="00559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janoszen</a:t>
            </a:r>
            <a:r>
              <a:rPr lang="en-US" sz="2800" dirty="0">
                <a:solidFill>
                  <a:srgbClr val="00559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sz="2800" dirty="0">
              <a:solidFill>
                <a:srgbClr val="005596"/>
              </a:solidFill>
            </a:endParaRP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E-mail: </a:t>
            </a:r>
            <a:r>
              <a:rPr lang="en-US" sz="2800" dirty="0">
                <a:solidFill>
                  <a:srgbClr val="00559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janos.pasztor@edu.fh-campuswien.ac.at</a:t>
            </a:r>
            <a:endParaRPr lang="en-US" sz="2800" dirty="0">
              <a:solidFill>
                <a:srgbClr val="005596"/>
              </a:solidFill>
            </a:endParaRP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33AEF64E-3673-411E-95DC-C4A7236C41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2832972"/>
              </p:ext>
            </p:extLst>
          </p:nvPr>
        </p:nvGraphicFramePr>
        <p:xfrm>
          <a:off x="12808030" y="1816609"/>
          <a:ext cx="4939048" cy="7327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r:id="rId7" imgW="9257040" imgH="13879080" progId="">
                  <p:embed/>
                </p:oleObj>
              </mc:Choice>
              <mc:Fallback>
                <p:oleObj r:id="rId7" imgW="9257040" imgH="13879080" progId="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214AA383-8928-4ED3-B023-0E1327A3BC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808030" y="1816609"/>
                        <a:ext cx="4939048" cy="7327605"/>
                      </a:xfrm>
                      <a:prstGeom prst="rect">
                        <a:avLst/>
                      </a:prstGeom>
                      <a:ln>
                        <a:solidFill>
                          <a:srgbClr val="005596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6574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1C6053-15C2-4FF4-8F50-8E9E092EE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of this course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D156D-A866-4C88-B6F3-CEDB089FC6F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6</a:t>
            </a:fld>
            <a:endParaRPr lang="de-A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897977-AA9D-4582-8847-B1516CA059FF}"/>
              </a:ext>
            </a:extLst>
          </p:cNvPr>
          <p:cNvSpPr txBox="1"/>
          <p:nvPr/>
        </p:nvSpPr>
        <p:spPr>
          <a:xfrm>
            <a:off x="770899" y="9304234"/>
            <a:ext cx="5282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Source: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Unsplash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/Morning Brew under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Unsplash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582997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Integrated course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Theory + Practice</a:t>
            </a:r>
          </a:p>
          <a:p>
            <a:pPr>
              <a:spcBef>
                <a:spcPts val="3000"/>
              </a:spcBef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Theory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Online Lectures (learn at your own pace)</a:t>
            </a:r>
            <a:endParaRPr lang="en-US" sz="2800" dirty="0"/>
          </a:p>
          <a:p>
            <a:pPr>
              <a:spcBef>
                <a:spcPts val="3000"/>
              </a:spcBef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Practice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Individual Project Work (in 3 parts)</a:t>
            </a:r>
          </a:p>
        </p:txBody>
      </p:sp>
    </p:spTree>
    <p:extLst>
      <p:ext uri="{BB962C8B-B14F-4D97-AF65-F5344CB8AC3E}">
        <p14:creationId xmlns:p14="http://schemas.microsoft.com/office/powerpoint/2010/main" val="4229132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D46D65-B711-428D-9045-E2231AC6F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7C0048-8C8A-4CC0-9A92-1FB806B6E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147" y="1800003"/>
            <a:ext cx="14960231" cy="7336833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75AA0C-C7ED-4BDA-B8D3-6BFF99E9A9F4}"/>
              </a:ext>
            </a:extLst>
          </p:cNvPr>
          <p:cNvSpPr txBox="1"/>
          <p:nvPr/>
        </p:nvSpPr>
        <p:spPr>
          <a:xfrm>
            <a:off x="1656146" y="1800003"/>
            <a:ext cx="14960231" cy="7336832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https://fh-cloud-computing.github.io</a:t>
            </a:r>
          </a:p>
        </p:txBody>
      </p:sp>
    </p:spTree>
    <p:extLst>
      <p:ext uri="{BB962C8B-B14F-4D97-AF65-F5344CB8AC3E}">
        <p14:creationId xmlns:p14="http://schemas.microsoft.com/office/powerpoint/2010/main" val="176042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D46D65-B711-428D-9045-E2231AC6F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Moodle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229AFE-6826-4F43-8953-4FC74D537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292" y="1704917"/>
            <a:ext cx="6667843" cy="4832598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BCC7C998-6E2D-4136-9F0A-E528E536047E}"/>
              </a:ext>
            </a:extLst>
          </p:cNvPr>
          <p:cNvSpPr/>
          <p:nvPr/>
        </p:nvSpPr>
        <p:spPr>
          <a:xfrm rot="5400000">
            <a:off x="4233225" y="2374588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C2603122-5DA8-49F1-BE18-BBBA889A72D4}"/>
              </a:ext>
            </a:extLst>
          </p:cNvPr>
          <p:cNvSpPr/>
          <p:nvPr/>
        </p:nvSpPr>
        <p:spPr>
          <a:xfrm rot="5400000">
            <a:off x="4233224" y="2731775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9011224C-8C20-41F5-BC32-E1B066A5C824}"/>
              </a:ext>
            </a:extLst>
          </p:cNvPr>
          <p:cNvSpPr/>
          <p:nvPr/>
        </p:nvSpPr>
        <p:spPr>
          <a:xfrm rot="5400000">
            <a:off x="4233223" y="5092902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81B26F-C2DF-43D2-A656-9E04DE281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7785" y="4121216"/>
            <a:ext cx="4978093" cy="4016295"/>
          </a:xfrm>
          <a:prstGeom prst="rect">
            <a:avLst/>
          </a:prstGeom>
          <a:ln>
            <a:solidFill>
              <a:srgbClr val="005596"/>
            </a:solidFill>
          </a:ln>
        </p:spPr>
      </p:pic>
    </p:spTree>
    <p:extLst>
      <p:ext uri="{BB962C8B-B14F-4D97-AF65-F5344CB8AC3E}">
        <p14:creationId xmlns:p14="http://schemas.microsoft.com/office/powerpoint/2010/main" val="85498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12" grpId="0" animBg="1"/>
      <p:bldP spid="12" grpId="1" animBg="1"/>
    </p:bldLst>
  </p:timing>
</p:sld>
</file>

<file path=ppt/theme/theme1.xml><?xml version="1.0" encoding="utf-8"?>
<a:theme xmlns:a="http://schemas.openxmlformats.org/drawingml/2006/main" name="Office">
  <a:themeElements>
    <a:clrScheme name="fh-campu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5596"/>
      </a:accent1>
      <a:accent2>
        <a:srgbClr val="00A0D8"/>
      </a:accent2>
      <a:accent3>
        <a:srgbClr val="0088A9"/>
      </a:accent3>
      <a:accent4>
        <a:srgbClr val="7D5C9E"/>
      </a:accent4>
      <a:accent5>
        <a:srgbClr val="EF8900"/>
      </a:accent5>
      <a:accent6>
        <a:srgbClr val="F9BA00"/>
      </a:accent6>
      <a:hlink>
        <a:srgbClr val="A3B900"/>
      </a:hlink>
      <a:folHlink>
        <a:srgbClr val="AF67FF"/>
      </a:folHlink>
    </a:clrScheme>
    <a:fontScheme name="FH Campus Wie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UI/_rels/customUI14.xml.rels><?xml version="1.0" encoding="UTF-8" standalone="yes"?>
<Relationships xmlns="http://schemas.openxmlformats.org/package/2006/relationships"><Relationship Id="logo" Type="http://schemas.openxmlformats.org/officeDocument/2006/relationships/image" Target="images/logo.png"/></Relationships>
</file>

<file path=customUI/customUI14.xml>
</file>

<file path=customUI/images/logo.png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EF9656E154CB14B88D5539594A49E65" ma:contentTypeVersion="5" ma:contentTypeDescription="Ein neues Dokument erstellen." ma:contentTypeScope="" ma:versionID="e5f39cde5cdbae055e9951e4ad06bca6">
  <xsd:schema xmlns:xsd="http://www.w3.org/2001/XMLSchema" xmlns:xs="http://www.w3.org/2001/XMLSchema" xmlns:p="http://schemas.microsoft.com/office/2006/metadata/properties" xmlns:ns2="4e1f8463-6a74-4219-9042-83052c094ba5" targetNamespace="http://schemas.microsoft.com/office/2006/metadata/properties" ma:root="true" ma:fieldsID="9a0f06d9652b20b54bcc53d3ce393eab" ns2:_="">
    <xsd:import namespace="4e1f8463-6a74-4219-9042-83052c094b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1f8463-6a74-4219-9042-83052c094b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DCF5229-CA16-4462-BDC0-EA9D66FDE1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1f8463-6a74-4219-9042-83052c094b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BDBBE53-B5DF-46AD-BF4F-EAD53CADDF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609C5E2-0E33-4693-83F6-685D7AD81EE0}">
  <ds:schemaRefs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4e1f8463-6a74-4219-9042-83052c094ba5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1387</TotalTime>
  <Words>750</Words>
  <Application>Microsoft Office PowerPoint</Application>
  <PresentationFormat>Custom</PresentationFormat>
  <Paragraphs>140</Paragraphs>
  <Slides>37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Verdana</vt:lpstr>
      <vt:lpstr>Office</vt:lpstr>
      <vt:lpstr>Cloud Computing Fall 2020</vt:lpstr>
      <vt:lpstr>Overview </vt:lpstr>
      <vt:lpstr>Welcome!</vt:lpstr>
      <vt:lpstr>Peter Wenzl</vt:lpstr>
      <vt:lpstr>Janos Pasztor</vt:lpstr>
      <vt:lpstr>Format of this course</vt:lpstr>
      <vt:lpstr>Format overview</vt:lpstr>
      <vt:lpstr>Website</vt:lpstr>
      <vt:lpstr>Moodle</vt:lpstr>
      <vt:lpstr>Slack</vt:lpstr>
      <vt:lpstr>Lectures</vt:lpstr>
      <vt:lpstr>Lecture format</vt:lpstr>
      <vt:lpstr>Lecture format</vt:lpstr>
      <vt:lpstr>Lecture format</vt:lpstr>
      <vt:lpstr>Lecture format</vt:lpstr>
      <vt:lpstr>Lecture format</vt:lpstr>
      <vt:lpstr>Exercises</vt:lpstr>
      <vt:lpstr>Exercises</vt:lpstr>
      <vt:lpstr>Project work</vt:lpstr>
      <vt:lpstr>The project</vt:lpstr>
      <vt:lpstr>Budget</vt:lpstr>
      <vt:lpstr>Tooling</vt:lpstr>
      <vt:lpstr>Architecture</vt:lpstr>
      <vt:lpstr>General rules</vt:lpstr>
      <vt:lpstr>Solutions</vt:lpstr>
      <vt:lpstr>Deadlines</vt:lpstr>
      <vt:lpstr>October 15: Project Work Sprint 1</vt:lpstr>
      <vt:lpstr>November 15: Project Work Sprint 2</vt:lpstr>
      <vt:lpstr>December 15: Project Work Sprint 3</vt:lpstr>
      <vt:lpstr>Grading</vt:lpstr>
      <vt:lpstr>Overview</vt:lpstr>
      <vt:lpstr>Sprint 1: Instance Pool &amp; NLB</vt:lpstr>
      <vt:lpstr>Sprint 2: Monitoring</vt:lpstr>
      <vt:lpstr>Sprint 3: Autoscaling</vt:lpstr>
      <vt:lpstr>Summary</vt:lpstr>
      <vt:lpstr>Marks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janos.pasztor@edu.fh-campuswien.ac.at</dc:creator>
  <cp:lastModifiedBy>Pasztor Janos</cp:lastModifiedBy>
  <cp:revision>184</cp:revision>
  <dcterms:created xsi:type="dcterms:W3CDTF">2018-07-07T10:02:52Z</dcterms:created>
  <dcterms:modified xsi:type="dcterms:W3CDTF">2020-09-12T09:40:00Z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0x010100CEF9656E154CB14B88D5539594A49E65</vt:lpwstr>
  </property>
</Properties>
</file>

<file path=docProps/thumbnail.jpeg>
</file>